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50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B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A78CE-FF30-4510-A3D9-BFEF76F9544F}" type="datetimeFigureOut">
              <a:rPr lang="ru-RU" smtClean="0"/>
              <a:t>08.06.2023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508DA-EC8E-4413-BDD2-DFA31B8A71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4584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A78CE-FF30-4510-A3D9-BFEF76F9544F}" type="datetimeFigureOut">
              <a:rPr lang="ru-RU" smtClean="0"/>
              <a:t>08.06.2023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508DA-EC8E-4413-BDD2-DFA31B8A71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8401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A78CE-FF30-4510-A3D9-BFEF76F9544F}" type="datetimeFigureOut">
              <a:rPr lang="ru-RU" smtClean="0"/>
              <a:t>08.06.2023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508DA-EC8E-4413-BDD2-DFA31B8A71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8483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A78CE-FF30-4510-A3D9-BFEF76F9544F}" type="datetimeFigureOut">
              <a:rPr lang="ru-RU" smtClean="0"/>
              <a:t>08.06.2023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508DA-EC8E-4413-BDD2-DFA31B8A71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9892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A78CE-FF30-4510-A3D9-BFEF76F9544F}" type="datetimeFigureOut">
              <a:rPr lang="ru-RU" smtClean="0"/>
              <a:t>08.06.2023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508DA-EC8E-4413-BDD2-DFA31B8A71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9232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A78CE-FF30-4510-A3D9-BFEF76F9544F}" type="datetimeFigureOut">
              <a:rPr lang="ru-RU" smtClean="0"/>
              <a:t>08.06.2023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508DA-EC8E-4413-BDD2-DFA31B8A71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0231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A78CE-FF30-4510-A3D9-BFEF76F9544F}" type="datetimeFigureOut">
              <a:rPr lang="ru-RU" smtClean="0"/>
              <a:t>08.06.2023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508DA-EC8E-4413-BDD2-DFA31B8A71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0433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A78CE-FF30-4510-A3D9-BFEF76F9544F}" type="datetimeFigureOut">
              <a:rPr lang="ru-RU" smtClean="0"/>
              <a:t>08.06.2023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508DA-EC8E-4413-BDD2-DFA31B8A71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8246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A78CE-FF30-4510-A3D9-BFEF76F9544F}" type="datetimeFigureOut">
              <a:rPr lang="ru-RU" smtClean="0"/>
              <a:t>08.06.2023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508DA-EC8E-4413-BDD2-DFA31B8A71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097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A78CE-FF30-4510-A3D9-BFEF76F9544F}" type="datetimeFigureOut">
              <a:rPr lang="ru-RU" smtClean="0"/>
              <a:t>08.06.2023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508DA-EC8E-4413-BDD2-DFA31B8A71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7750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A78CE-FF30-4510-A3D9-BFEF76F9544F}" type="datetimeFigureOut">
              <a:rPr lang="ru-RU" smtClean="0"/>
              <a:t>08.06.2023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508DA-EC8E-4413-BDD2-DFA31B8A71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717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A78CE-FF30-4510-A3D9-BFEF76F9544F}" type="datetimeFigureOut">
              <a:rPr lang="ru-RU" smtClean="0"/>
              <a:t>08.06.2023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1508DA-EC8E-4413-BDD2-DFA31B8A71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0280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0204114" y="1452589"/>
            <a:ext cx="1847316" cy="57708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ОРГАНЫ</a:t>
            </a:r>
          </a:p>
          <a:p>
            <a:pPr algn="ctr"/>
            <a:r>
              <a:rPr lang="ru-RU" sz="105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СОЦИАЛЬНОЙ ЗАЩИТЫ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14428" y="2336134"/>
            <a:ext cx="2672839" cy="1200329"/>
          </a:xfrm>
          <a:prstGeom prst="rect">
            <a:avLst/>
          </a:prstGeom>
          <a:solidFill>
            <a:srgbClr val="E8EB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Осуществляют</a:t>
            </a:r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постоянный мониторинг СМИ, патронажное посещение, </a:t>
            </a:r>
            <a:r>
              <a:rPr lang="ru-RU" sz="12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подворовой</a:t>
            </a:r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обход, мониторинг обращений и приёма граждан, состояния детей в организациях образования и др.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234067" y="1452589"/>
            <a:ext cx="1847316" cy="57708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УПОЛНОМОЧЕННЫЙ ПО ПРАВАМ РЕБЕНКА РЕГИОНА (УПР)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267666" y="4527582"/>
            <a:ext cx="1847316" cy="224676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228600" indent="-228600" algn="just">
              <a:buAutoNum type="arabicPeriod"/>
            </a:pP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Выезд на место</a:t>
            </a:r>
          </a:p>
          <a:p>
            <a:pPr marL="228600" indent="-228600" algn="just">
              <a:buAutoNum type="arabicPeriod"/>
            </a:pP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Осмотр места происшествия</a:t>
            </a:r>
          </a:p>
          <a:p>
            <a:pPr marL="228600" indent="-228600" algn="just">
              <a:buAutoNum type="arabicPeriod"/>
            </a:pP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Назначение СМЭ</a:t>
            </a:r>
          </a:p>
          <a:p>
            <a:pPr marL="228600" indent="-228600" algn="just">
              <a:buAutoNum type="arabicPeriod"/>
            </a:pP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Допрос потерпевшего</a:t>
            </a:r>
          </a:p>
          <a:p>
            <a:pPr marL="228600" indent="-228600" algn="just">
              <a:buAutoNum type="arabicPeriod"/>
            </a:pP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Допрос свидетелей</a:t>
            </a:r>
          </a:p>
          <a:p>
            <a:pPr marL="228600" indent="-228600" algn="just">
              <a:buAutoNum type="arabicPeriod"/>
            </a:pP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Предоставление адвоката</a:t>
            </a:r>
          </a:p>
          <a:p>
            <a:pPr marL="228600" indent="-228600" algn="just">
              <a:buAutoNum type="arabicPeriod"/>
            </a:pP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Изолирование жертвы от насильника</a:t>
            </a:r>
          </a:p>
          <a:p>
            <a:pPr marL="228600" indent="-228600" algn="just">
              <a:buAutoNum type="arabicPeriod"/>
            </a:pP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Проведение </a:t>
            </a:r>
            <a:r>
              <a:rPr lang="ru-RU" sz="100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следственных мероприятий 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согласно УПК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245607" y="4530458"/>
            <a:ext cx="1847316" cy="193899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228600" indent="-228600" algn="just">
              <a:buAutoNum type="arabicPeriod"/>
            </a:pP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Выявление признаков насилия</a:t>
            </a:r>
          </a:p>
          <a:p>
            <a:pPr marL="228600" indent="-228600" algn="just">
              <a:buAutoNum type="arabicPeriod"/>
            </a:pP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Определение угроз жизни и здоровью ребенка</a:t>
            </a:r>
          </a:p>
          <a:p>
            <a:pPr marL="228600" indent="-228600" algn="just">
              <a:buAutoNum type="arabicPeriod"/>
            </a:pP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Установление предварительного диагноза</a:t>
            </a:r>
          </a:p>
          <a:p>
            <a:pPr marL="228600" indent="-228600" algn="just">
              <a:buAutoNum type="arabicPeriod"/>
            </a:pP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Оказание  медицинской помощи в соответствующем объёме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34694" y="4527582"/>
            <a:ext cx="1847316" cy="207749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228600" indent="-228600" algn="just">
              <a:buAutoNum type="arabicPeriod"/>
            </a:pP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Определение угроз жизни и здоровью ребенка</a:t>
            </a:r>
          </a:p>
          <a:p>
            <a:pPr marL="228600" indent="-228600" algn="just">
              <a:buAutoNum type="arabicPeriod"/>
            </a:pP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Предоставление психологической помощи</a:t>
            </a:r>
          </a:p>
          <a:p>
            <a:pPr marL="228600" indent="-228600" algn="just">
              <a:buAutoNum type="arabicPeriod"/>
            </a:pP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Обеспечение </a:t>
            </a:r>
          </a:p>
          <a:p>
            <a:pPr marL="228600" indent="-228600" algn="just">
              <a:buAutoNum type="arabicPeriod"/>
            </a:pP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потребностей ребенка </a:t>
            </a:r>
            <a:r>
              <a:rPr lang="ru-RU" sz="900" i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(еда, одежда)</a:t>
            </a:r>
          </a:p>
          <a:p>
            <a:pPr marL="228600" indent="-228600" algn="just">
              <a:buAutoNum type="arabicPeriod"/>
            </a:pP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 отсутствии родительского попечения размещение в ЦАН, ЦПД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223851" y="4530458"/>
            <a:ext cx="1847316" cy="70788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228600" indent="-228600" algn="just">
              <a:buAutoNum type="arabicPeriod"/>
            </a:pP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Назначение процессуального прокурора</a:t>
            </a:r>
          </a:p>
          <a:p>
            <a:pPr marL="228600" indent="-228600" algn="just">
              <a:buAutoNum type="arabicPeriod"/>
            </a:pP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Обеспечение надзора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0241533" y="4527582"/>
            <a:ext cx="1847316" cy="86177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228600" indent="-228600" algn="just">
              <a:buAutoNum type="arabicPeriod"/>
            </a:pP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Обеспечение первичных социальных потребностей</a:t>
            </a:r>
          </a:p>
          <a:p>
            <a:pPr marL="228600" indent="-228600" algn="just">
              <a:buAutoNum type="arabicPeriod"/>
            </a:pP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Оказание специальных социальных услуг</a:t>
            </a:r>
          </a:p>
        </p:txBody>
      </p:sp>
      <p:sp>
        <p:nvSpPr>
          <p:cNvPr id="2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" y="38423"/>
            <a:ext cx="12191968" cy="420801"/>
          </a:xfrm>
        </p:spPr>
        <p:txBody>
          <a:bodyPr>
            <a:normAutofit/>
          </a:bodyPr>
          <a:lstStyle/>
          <a:p>
            <a:r>
              <a:rPr lang="ru-RU" sz="180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АЛГОРИТМ ОПЕРАТИВНОГО РЕАГИРОВАНИЯ НА ФАКТЫ НАСИЛИЯ НАД ДЕТЬМИ</a:t>
            </a:r>
          </a:p>
          <a:p>
            <a:endParaRPr lang="ru-RU" sz="1800" b="1" dirty="0">
              <a:solidFill>
                <a:schemeClr val="accent5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19702" y="1450361"/>
            <a:ext cx="1855861" cy="43088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ОРГАНЫ</a:t>
            </a:r>
          </a:p>
          <a:p>
            <a:pPr algn="ctr"/>
            <a:r>
              <a:rPr lang="ru-RU" sz="105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ОБРАЗОВАНИЯ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245607" y="1450361"/>
            <a:ext cx="1847316" cy="43088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ОРГАНЫ</a:t>
            </a:r>
          </a:p>
          <a:p>
            <a:pPr algn="ctr"/>
            <a:r>
              <a:rPr lang="ru-RU" sz="105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ЗДРАВООХРАНЕНИЯ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251427" y="1450361"/>
            <a:ext cx="1847316" cy="43088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ОРГАНЫ</a:t>
            </a:r>
          </a:p>
          <a:p>
            <a:pPr algn="ctr"/>
            <a:r>
              <a:rPr lang="ru-RU" sz="105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ВНУТРЕННИХ ДЕЛ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243024" y="1452589"/>
            <a:ext cx="1855861" cy="57708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ОРГАНЫ ИНФОРМАЦИИ И ОБЩЕСТВЕННОГО РАЗВИТИЯ</a:t>
            </a:r>
          </a:p>
        </p:txBody>
      </p:sp>
      <p:pic>
        <p:nvPicPr>
          <p:cNvPr id="30" name="Picture 8" descr="Shape&#10;&#10;Description automatically generated with low confidence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2541" y="915399"/>
            <a:ext cx="533505" cy="534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Рисунок 30"/>
          <p:cNvPicPr>
            <a:picLocks noChangeAspect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8995232" y="992880"/>
            <a:ext cx="353670" cy="353670"/>
          </a:xfrm>
          <a:prstGeom prst="rect">
            <a:avLst/>
          </a:prstGeom>
        </p:spPr>
      </p:pic>
      <p:pic>
        <p:nvPicPr>
          <p:cNvPr id="32" name="Рисунок 31"/>
          <p:cNvPicPr>
            <a:picLocks noChangeAspect="1"/>
          </p:cNvPicPr>
          <p:nvPr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982429" y="963879"/>
            <a:ext cx="374076" cy="374076"/>
          </a:xfrm>
          <a:prstGeom prst="rect">
            <a:avLst/>
          </a:prstGeom>
        </p:spPr>
      </p:pic>
      <p:pic>
        <p:nvPicPr>
          <p:cNvPr id="33" name="Рисунок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3776" y="1008612"/>
            <a:ext cx="507992" cy="337938"/>
          </a:xfrm>
          <a:prstGeom prst="rect">
            <a:avLst/>
          </a:prstGeom>
        </p:spPr>
      </p:pic>
      <p:pic>
        <p:nvPicPr>
          <p:cNvPr id="34" name="Рисунок 33"/>
          <p:cNvPicPr>
            <a:picLocks noChangeAspect="1"/>
          </p:cNvPicPr>
          <p:nvPr/>
        </p:nvPicPr>
        <p:blipFill>
          <a:blip r:embed="rId6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954100" y="974914"/>
            <a:ext cx="389602" cy="389602"/>
          </a:xfrm>
          <a:prstGeom prst="rect">
            <a:avLst/>
          </a:prstGeom>
        </p:spPr>
      </p:pic>
      <p:pic>
        <p:nvPicPr>
          <p:cNvPr id="35" name="Рисунок 34"/>
          <p:cNvPicPr>
            <a:picLocks noChangeAspect="1"/>
          </p:cNvPicPr>
          <p:nvPr/>
        </p:nvPicPr>
        <p:blipFill>
          <a:blip r:embed="rId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349" y="951712"/>
            <a:ext cx="436006" cy="436006"/>
          </a:xfrm>
          <a:prstGeom prst="rect">
            <a:avLst/>
          </a:prstGeom>
        </p:spPr>
      </p:pic>
      <p:sp>
        <p:nvSpPr>
          <p:cNvPr id="37" name="Стрелка вниз 36"/>
          <p:cNvSpPr/>
          <p:nvPr/>
        </p:nvSpPr>
        <p:spPr>
          <a:xfrm>
            <a:off x="5886732" y="2819138"/>
            <a:ext cx="107962" cy="129676"/>
          </a:xfrm>
          <a:prstGeom prst="downArrow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Стрелка вниз 37"/>
          <p:cNvSpPr/>
          <p:nvPr/>
        </p:nvSpPr>
        <p:spPr>
          <a:xfrm>
            <a:off x="5886732" y="3266576"/>
            <a:ext cx="107962" cy="129676"/>
          </a:xfrm>
          <a:prstGeom prst="downArrow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Стрелка вниз 38"/>
          <p:cNvSpPr/>
          <p:nvPr/>
        </p:nvSpPr>
        <p:spPr>
          <a:xfrm>
            <a:off x="5884067" y="3736656"/>
            <a:ext cx="107962" cy="129676"/>
          </a:xfrm>
          <a:prstGeom prst="downArrow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Стрелка вниз 39"/>
          <p:cNvSpPr/>
          <p:nvPr/>
        </p:nvSpPr>
        <p:spPr>
          <a:xfrm>
            <a:off x="5884067" y="2177131"/>
            <a:ext cx="107962" cy="129676"/>
          </a:xfrm>
          <a:prstGeom prst="downArrow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>
            <a:off x="219702" y="2095699"/>
            <a:ext cx="11831728" cy="0"/>
          </a:xfrm>
          <a:prstGeom prst="line">
            <a:avLst/>
          </a:prstGeom>
          <a:ln w="19050"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10204114" y="3879658"/>
            <a:ext cx="1847316" cy="41549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ОРГАНЫ</a:t>
            </a:r>
          </a:p>
          <a:p>
            <a:pPr algn="ctr"/>
            <a:r>
              <a:rPr lang="ru-RU" sz="105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СОЦ ЗАЩИТЫ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234067" y="3879658"/>
            <a:ext cx="1847316" cy="41549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УПР</a:t>
            </a:r>
          </a:p>
          <a:p>
            <a:pPr algn="ctr"/>
            <a:r>
              <a:rPr lang="ru-RU" sz="105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РЕГИОНА, УВП 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219702" y="3877430"/>
            <a:ext cx="1855861" cy="43088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ОРГАНЫ</a:t>
            </a:r>
          </a:p>
          <a:p>
            <a:pPr algn="ctr"/>
            <a:r>
              <a:rPr lang="ru-RU" sz="105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ОБРАЗОВАНИЯ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6245607" y="3877430"/>
            <a:ext cx="1847316" cy="43088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ОРГАНЫ</a:t>
            </a:r>
          </a:p>
          <a:p>
            <a:pPr algn="ctr"/>
            <a:r>
              <a:rPr lang="ru-RU" sz="105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ЗДРАВООХРАНЕНИЯ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8251427" y="3877430"/>
            <a:ext cx="1847316" cy="43088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ОРГАНЫ</a:t>
            </a:r>
          </a:p>
          <a:p>
            <a:pPr algn="ctr"/>
            <a:r>
              <a:rPr lang="ru-RU" sz="105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ВНУТРЕННИХ ДЕЛ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243024" y="3879658"/>
            <a:ext cx="1855861" cy="41549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ОРГАНЫ </a:t>
            </a:r>
          </a:p>
          <a:p>
            <a:pPr algn="ctr"/>
            <a:r>
              <a:rPr lang="ru-RU" sz="105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ПРОКУРАТУРЫ</a:t>
            </a:r>
          </a:p>
        </p:txBody>
      </p:sp>
      <p:sp>
        <p:nvSpPr>
          <p:cNvPr id="50" name="Стрелка вниз 49"/>
          <p:cNvSpPr/>
          <p:nvPr/>
        </p:nvSpPr>
        <p:spPr>
          <a:xfrm>
            <a:off x="3043734" y="4345267"/>
            <a:ext cx="107962" cy="129676"/>
          </a:xfrm>
          <a:prstGeom prst="downArrow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Стрелка вниз 50"/>
          <p:cNvSpPr/>
          <p:nvPr/>
        </p:nvSpPr>
        <p:spPr>
          <a:xfrm>
            <a:off x="1054649" y="4345267"/>
            <a:ext cx="107962" cy="129676"/>
          </a:xfrm>
          <a:prstGeom prst="downArrow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Стрелка вниз 51"/>
          <p:cNvSpPr/>
          <p:nvPr/>
        </p:nvSpPr>
        <p:spPr>
          <a:xfrm>
            <a:off x="7126702" y="4345267"/>
            <a:ext cx="107962" cy="129676"/>
          </a:xfrm>
          <a:prstGeom prst="downArrow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Стрелка вниз 52"/>
          <p:cNvSpPr/>
          <p:nvPr/>
        </p:nvSpPr>
        <p:spPr>
          <a:xfrm>
            <a:off x="5070942" y="4345267"/>
            <a:ext cx="107962" cy="129676"/>
          </a:xfrm>
          <a:prstGeom prst="downArrow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Стрелка вниз 53"/>
          <p:cNvSpPr/>
          <p:nvPr/>
        </p:nvSpPr>
        <p:spPr>
          <a:xfrm>
            <a:off x="11054060" y="4346531"/>
            <a:ext cx="107962" cy="129676"/>
          </a:xfrm>
          <a:prstGeom prst="downArrow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Стрелка вниз 54"/>
          <p:cNvSpPr/>
          <p:nvPr/>
        </p:nvSpPr>
        <p:spPr>
          <a:xfrm>
            <a:off x="9093550" y="4346531"/>
            <a:ext cx="107962" cy="129676"/>
          </a:xfrm>
          <a:prstGeom prst="downArrow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TextBox 55"/>
          <p:cNvSpPr txBox="1"/>
          <p:nvPr/>
        </p:nvSpPr>
        <p:spPr>
          <a:xfrm>
            <a:off x="234694" y="395387"/>
            <a:ext cx="4008330" cy="461665"/>
          </a:xfrm>
          <a:prstGeom prst="rect">
            <a:avLst/>
          </a:prstGeom>
          <a:solidFill>
            <a:srgbClr val="E8EB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РАБОЧИЙ ОРГАН – </a:t>
            </a:r>
          </a:p>
          <a:p>
            <a:pPr algn="ctr"/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МИНИСТЕРСТВО ПРОСВЕЩЕНИЯ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5199258" y="394681"/>
            <a:ext cx="6849141" cy="461665"/>
          </a:xfrm>
          <a:prstGeom prst="rect">
            <a:avLst/>
          </a:prstGeom>
          <a:solidFill>
            <a:srgbClr val="E8EB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ПЕРСОНАЛЬНАЯ ОТВЕТСТВЕННОСТЬ – </a:t>
            </a:r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ЗАМЕСТИТЕЛЬ АКИМА, РУКОВОДИТЕЛЬ ГОСУДАРСТВЕННОГО ОРГАНА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2234067" y="4525054"/>
            <a:ext cx="1847316" cy="240065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228600" indent="-228600" algn="just">
              <a:buAutoNum type="arabicPeriod"/>
            </a:pP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Незамедлительное информирование общественности </a:t>
            </a:r>
            <a:r>
              <a:rPr lang="ru-RU" sz="100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 принимаемых мерах 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относительно случившегося факта</a:t>
            </a:r>
          </a:p>
          <a:p>
            <a:pPr marL="228600" indent="-228600" algn="just">
              <a:buAutoNum type="arabicPeriod"/>
            </a:pP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 в квартал </a:t>
            </a:r>
            <a:r>
              <a:rPr lang="ru-RU" sz="100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брифинг о принятых мерах 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 случившимся фактам  насилия в регионе Оказание помощи, контроль вопросов</a:t>
            </a:r>
          </a:p>
          <a:p>
            <a:pPr marL="228600" indent="-228600" algn="just">
              <a:buAutoNum type="arabicPeriod"/>
            </a:pP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УВП: организация работы в СМИ,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информ</a:t>
            </a:r>
            <a:r>
              <a:rPr lang="ru-RU" sz="100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разъяснение </a:t>
            </a:r>
            <a:endParaRPr lang="ru-RU" sz="1000" dirty="0">
              <a:solidFill>
                <a:schemeClr val="accent5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9378591" y="2336134"/>
            <a:ext cx="2672839" cy="1200329"/>
          </a:xfrm>
          <a:prstGeom prst="rect">
            <a:avLst/>
          </a:prstGeom>
          <a:solidFill>
            <a:srgbClr val="E8EB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Комиссия по делам несовершеннолетних </a:t>
            </a:r>
            <a:r>
              <a:rPr lang="ru-RU" sz="120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течение 12 часов</a:t>
            </a:r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 момента поступления информации принимает решение об устройстве ребенка или оставлении его в семье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3359267" y="2329658"/>
            <a:ext cx="2672839" cy="1200329"/>
          </a:xfrm>
          <a:prstGeom prst="rect">
            <a:avLst/>
          </a:prstGeom>
          <a:solidFill>
            <a:srgbClr val="E8EBF0"/>
          </a:solidFill>
        </p:spPr>
        <p:txBody>
          <a:bodyPr wrap="square" rtlCol="0">
            <a:spAutoFit/>
          </a:bodyPr>
          <a:lstStyle/>
          <a:p>
            <a:pPr algn="ctr"/>
            <a:endParaRPr lang="ru-RU" sz="1200" dirty="0">
              <a:solidFill>
                <a:schemeClr val="accent5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ru-RU" sz="1200" dirty="0">
              <a:solidFill>
                <a:schemeClr val="accent5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120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Выявляют</a:t>
            </a:r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факты насилия над детьми</a:t>
            </a:r>
          </a:p>
          <a:p>
            <a:pPr algn="ctr"/>
            <a:endParaRPr lang="ru-RU" sz="1200" dirty="0">
              <a:solidFill>
                <a:schemeClr val="accent5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ru-RU" sz="1200" dirty="0">
              <a:solidFill>
                <a:schemeClr val="accent5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442948" y="2336134"/>
            <a:ext cx="2672839" cy="1384995"/>
          </a:xfrm>
          <a:prstGeom prst="rect">
            <a:avLst/>
          </a:prstGeom>
          <a:solidFill>
            <a:srgbClr val="E8EBF0"/>
          </a:solidFill>
        </p:spPr>
        <p:txBody>
          <a:bodyPr wrap="square" rtlCol="0">
            <a:spAutoFit/>
          </a:bodyPr>
          <a:lstStyle/>
          <a:p>
            <a:pPr algn="ctr"/>
            <a:endParaRPr lang="ru-RU" sz="1200" dirty="0">
              <a:solidFill>
                <a:schemeClr val="accent5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120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течение 1 часа информирование о принимаемых мерах</a:t>
            </a:r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создание мониторинговой группы, </a:t>
            </a:r>
          </a:p>
          <a:p>
            <a:pPr algn="ctr"/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выезд на место</a:t>
            </a:r>
          </a:p>
          <a:p>
            <a:pPr algn="ctr"/>
            <a:endParaRPr lang="ru-RU" sz="1200" dirty="0">
              <a:solidFill>
                <a:schemeClr val="accent5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4" name="Стрелка вниз 63"/>
          <p:cNvSpPr/>
          <p:nvPr/>
        </p:nvSpPr>
        <p:spPr>
          <a:xfrm rot="16200000">
            <a:off x="3078796" y="2918601"/>
            <a:ext cx="107962" cy="129676"/>
          </a:xfrm>
          <a:prstGeom prst="downArrow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Стрелка вниз 64"/>
          <p:cNvSpPr/>
          <p:nvPr/>
        </p:nvSpPr>
        <p:spPr>
          <a:xfrm rot="16200000">
            <a:off x="6155010" y="2871460"/>
            <a:ext cx="107962" cy="129676"/>
          </a:xfrm>
          <a:prstGeom prst="downArrow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Стрелка вниз 65"/>
          <p:cNvSpPr/>
          <p:nvPr/>
        </p:nvSpPr>
        <p:spPr>
          <a:xfrm rot="16200000">
            <a:off x="9182959" y="2871460"/>
            <a:ext cx="107962" cy="129676"/>
          </a:xfrm>
          <a:prstGeom prst="downArrow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7" name="Прямая соединительная линия 66"/>
          <p:cNvCxnSpPr/>
          <p:nvPr/>
        </p:nvCxnSpPr>
        <p:spPr>
          <a:xfrm>
            <a:off x="214428" y="3670180"/>
            <a:ext cx="11831728" cy="0"/>
          </a:xfrm>
          <a:prstGeom prst="line">
            <a:avLst/>
          </a:prstGeom>
          <a:ln w="19050"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1432187" y="2100513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4515867" y="2085843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7630127" y="2085843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10491814" y="2093099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</a:p>
        </p:txBody>
      </p:sp>
      <p:cxnSp>
        <p:nvCxnSpPr>
          <p:cNvPr id="72" name="Прямая соединительная линия 71"/>
          <p:cNvCxnSpPr/>
          <p:nvPr/>
        </p:nvCxnSpPr>
        <p:spPr>
          <a:xfrm>
            <a:off x="214428" y="925123"/>
            <a:ext cx="11831728" cy="0"/>
          </a:xfrm>
          <a:prstGeom prst="line">
            <a:avLst/>
          </a:prstGeom>
          <a:ln w="19050"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451964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249</Words>
  <Application>Microsoft Office PowerPoint</Application>
  <PresentationFormat>Широкоэкранный</PresentationFormat>
  <Paragraphs>62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Овечкина Юлия Руслановна</dc:creator>
  <cp:lastModifiedBy>Мирагуль</cp:lastModifiedBy>
  <cp:revision>14</cp:revision>
  <cp:lastPrinted>2023-05-02T15:40:24Z</cp:lastPrinted>
  <dcterms:created xsi:type="dcterms:W3CDTF">2023-05-02T14:51:23Z</dcterms:created>
  <dcterms:modified xsi:type="dcterms:W3CDTF">2023-06-08T04:13:43Z</dcterms:modified>
</cp:coreProperties>
</file>